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FFFF"/>
          </a:solidFill>
        </p:spPr>
        <p:txBody>
          <a:bodyPr/>
          <a:lstStyle/>
          <a:p>
            <a:pPr>
              <a:defRPr sz="4400">
                <a:solidFill>
                  <a:srgbClr val="003366"/>
                </a:solidFill>
              </a:defRPr>
            </a:pPr>
            <a:r>
              <a:t>Governance and KPI Dashboard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6858000" cy="35204400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/>
          <a:p>
            <a:br/>
            <a:pPr>
              <a:defRPr sz="1800" b="0">
                <a:solidFill>
                  <a:srgbClr val="3C3C3C"/>
                </a:solidFill>
              </a:defRPr>
            </a:pPr>
            <a:r>
              <a:t>Governance model:</a:t>
            </a:r>
            <a:br/>
            <a:r>
              <a:t>  Steering committee: CEO (chair), CFO, COO, VP Sustainability, VP Supply Chain — meets monthly</a:t>
            </a:r>
            <a:br/>
            <a:r>
              <a:t>  Program management office: Head of Decarbonization + site PMs — weekly cadence</a:t>
            </a:r>
            <a:br/>
            <a:r>
              <a:t>  Workstreams:</a:t>
            </a:r>
            <a:br/>
            <a:r>
              <a:t>    - Efficiency</a:t>
            </a:r>
            <a:br/>
            <a:r>
              <a:t>    - Energy procurement</a:t>
            </a:r>
            <a:br/>
            <a:r>
              <a:t>    - Electrification</a:t>
            </a:r>
            <a:br/>
            <a:r>
              <a:t>    - Supplier/Scope 3</a:t>
            </a:r>
            <a:br/>
            <a:r>
              <a:t>    - Data &amp; reporting</a:t>
            </a:r>
            <a:br/>
            <a:r>
              <a:t>  Assurance: Annual third-party verification (limited to reasonable by 2028)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89520" y="1371600"/>
            <a:ext cx="6400800" cy="3200400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normAutofit/>
          </a:bodyPr>
          <a:lstStyle/>
          <a:p/>
          <a:p>
            <a:pPr>
              <a:defRPr sz="1600">
                <a:solidFill>
                  <a:srgbClr val="3C3C3C"/>
                </a:solidFill>
              </a:defRPr>
            </a:pPr>
            <a:r>
              <a:t>Total emissions (ktCO2e, Scopes 1–3): Baseline: 150, Target 2030: 0, Milestone 2025: 120, Frequency: Quarterly</a:t>
            </a:r>
          </a:p>
          <a:p>
            <a:pPr>
              <a:defRPr sz="1600">
                <a:solidFill>
                  <a:srgbClr val="3C3C3C"/>
                </a:solidFill>
              </a:defRPr>
            </a:pPr>
            <a:r>
              <a:t>Scopes 1+2 market-based (ktCO2e): Baseline: 45, Target 2030: 0, Milestone 2025: 25, Frequency: Monthly</a:t>
            </a:r>
          </a:p>
          <a:p>
            <a:pPr>
              <a:defRPr sz="1600">
                <a:solidFill>
                  <a:srgbClr val="3C3C3C"/>
                </a:solidFill>
              </a:defRPr>
            </a:pPr>
            <a:r>
              <a:t>Renewable electricity share (%): Baseline: 22, Target 2030: 100, Milestone 2025: 45, Frequency: Monthly</a:t>
            </a:r>
          </a:p>
          <a:p>
            <a:pPr>
              <a:defRPr sz="1600">
                <a:solidFill>
                  <a:srgbClr val="3C3C3C"/>
                </a:solidFill>
              </a:defRPr>
            </a:pPr>
            <a:r>
              <a:t>Energy intensity (kWh per unit output): Baseline: 12, Target 2030: 8, Milestone 2025: 10, Frequency: Quarterly</a:t>
            </a:r>
          </a:p>
          <a:p>
            <a:pPr>
              <a:defRPr sz="1600">
                <a:solidFill>
                  <a:srgbClr val="3C3C3C"/>
                </a:solidFill>
              </a:defRPr>
            </a:pPr>
            <a:r>
              <a:t>Supplier coverage (% spend with SBTi targets): Baseline: 15, Target 2030: 80, Milestone 2025: 40, Frequency: Quarterly</a:t>
            </a:r>
          </a:p>
          <a:p>
            <a:pPr>
              <a:defRPr sz="1600">
                <a:solidFill>
                  <a:srgbClr val="3C3C3C"/>
                </a:solidFill>
              </a:defRPr>
            </a:pPr>
            <a:r>
              <a:t>Project schedule adherence (%): Baseline: None, Target 2030: 95, Milestone 2025: 90, Frequency: Monthly</a:t>
            </a:r>
          </a:p>
        </p:txBody>
      </p:sp>
      <p:pic>
        <p:nvPicPr>
          <p:cNvPr id="5" name="Picture 4" descr="chart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4663440"/>
            <a:ext cx="4572000" cy="2743200"/>
          </a:xfrm>
          <a:prstGeom prst="rect">
            <a:avLst/>
          </a:prstGeom>
        </p:spPr>
      </p:pic>
      <p:pic>
        <p:nvPicPr>
          <p:cNvPr id="6" name="Picture 5" descr="chart_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520" y="4663440"/>
            <a:ext cx="4572000" cy="2743200"/>
          </a:xfrm>
          <a:prstGeom prst="rect">
            <a:avLst/>
          </a:prstGeom>
        </p:spPr>
      </p:pic>
      <p:pic>
        <p:nvPicPr>
          <p:cNvPr id="7" name="Picture 6" descr="chart_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2720" y="4663440"/>
            <a:ext cx="45720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